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2"/>
  </p:notesMasterIdLst>
  <p:sldIdLst>
    <p:sldId id="256" r:id="rId2"/>
    <p:sldId id="269" r:id="rId3"/>
    <p:sldId id="279" r:id="rId4"/>
    <p:sldId id="313" r:id="rId5"/>
    <p:sldId id="319" r:id="rId6"/>
    <p:sldId id="320" r:id="rId7"/>
    <p:sldId id="314" r:id="rId8"/>
    <p:sldId id="315" r:id="rId9"/>
    <p:sldId id="316" r:id="rId10"/>
    <p:sldId id="317" r:id="rId11"/>
    <p:sldId id="318" r:id="rId12"/>
    <p:sldId id="321" r:id="rId13"/>
    <p:sldId id="322" r:id="rId14"/>
    <p:sldId id="323" r:id="rId15"/>
    <p:sldId id="324" r:id="rId16"/>
    <p:sldId id="326" r:id="rId17"/>
    <p:sldId id="327" r:id="rId18"/>
    <p:sldId id="333" r:id="rId19"/>
    <p:sldId id="332" r:id="rId20"/>
    <p:sldId id="329" r:id="rId21"/>
    <p:sldId id="330" r:id="rId22"/>
    <p:sldId id="331" r:id="rId23"/>
    <p:sldId id="350" r:id="rId24"/>
    <p:sldId id="334" r:id="rId25"/>
    <p:sldId id="351" r:id="rId26"/>
    <p:sldId id="352" r:id="rId27"/>
    <p:sldId id="345" r:id="rId28"/>
    <p:sldId id="348" r:id="rId29"/>
    <p:sldId id="349" r:id="rId30"/>
    <p:sldId id="335" r:id="rId31"/>
    <p:sldId id="336" r:id="rId32"/>
    <p:sldId id="340" r:id="rId33"/>
    <p:sldId id="338" r:id="rId34"/>
    <p:sldId id="341" r:id="rId35"/>
    <p:sldId id="342" r:id="rId36"/>
    <p:sldId id="337" r:id="rId37"/>
    <p:sldId id="339" r:id="rId38"/>
    <p:sldId id="343" r:id="rId39"/>
    <p:sldId id="344" r:id="rId40"/>
    <p:sldId id="346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1" autoAdjust="0"/>
    <p:restoredTop sz="90447" autoAdjust="0"/>
  </p:normalViewPr>
  <p:slideViewPr>
    <p:cSldViewPr snapToGrid="0" snapToObjects="1">
      <p:cViewPr varScale="1">
        <p:scale>
          <a:sx n="101" d="100"/>
          <a:sy n="101" d="100"/>
        </p:scale>
        <p:origin x="196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viz.wtf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VXyhhCSlU?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rollcall.com/video/how_to_make_congressional_floor_charts_worth_readin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policyviz.com/wp-content/uploads/2018/08/PolicyViz-DataViz-Cheatsheet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policyviz.com/wp-content/uploads/2018/08/PolicyViz-DataViz-Cheatsheet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ft-interactive/chart-doctor/blob/master/visual-vocabulary/Visual-vocabulary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national/mapping-the-2017-eclipse/?utm_term=.58658a0b34c2" TargetMode="External"/><Relationship Id="rId2" Type="http://schemas.openxmlformats.org/officeDocument/2006/relationships/hyperlink" Target="http://graphics.wsj.com/infectious-diseases-and-vaccin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kcd.com/1732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Visualizing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Digital frameworks</a:t>
            </a:r>
          </a:p>
          <a:p>
            <a:r>
              <a:rPr lang="en-US" dirty="0"/>
              <a:t>Northwestern University </a:t>
            </a:r>
            <a:r>
              <a:rPr lang="mr-IN" dirty="0"/>
              <a:t>–</a:t>
            </a:r>
            <a:r>
              <a:rPr lang="en-US" dirty="0"/>
              <a:t> Spring 2019</a:t>
            </a:r>
          </a:p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shmcminn</a:t>
            </a:r>
            <a:r>
              <a:rPr lang="en-US" dirty="0"/>
              <a:t>/digitalframeworks-spring19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goal </a:t>
            </a:r>
            <a:r>
              <a:rPr lang="mr-IN" dirty="0"/>
              <a:t>–</a:t>
            </a:r>
            <a:r>
              <a:rPr lang="en-US" dirty="0"/>
              <a:t> be useful to your reader</a:t>
            </a:r>
          </a:p>
        </p:txBody>
      </p:sp>
      <p:pic>
        <p:nvPicPr>
          <p:cNvPr id="4" name="Picture 3" descr="Screen Shot 2018-08-04 at 2.18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0473"/>
            <a:ext cx="8229600" cy="44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0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beautiful</a:t>
            </a:r>
          </a:p>
        </p:txBody>
      </p:sp>
      <p:pic>
        <p:nvPicPr>
          <p:cNvPr id="7" name="Picture 6" descr="Screen Shot 2018-08-04 at 2.4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2338"/>
            <a:ext cx="4609038" cy="3307661"/>
          </a:xfrm>
          <a:prstGeom prst="rect">
            <a:avLst/>
          </a:prstGeom>
        </p:spPr>
      </p:pic>
      <p:pic>
        <p:nvPicPr>
          <p:cNvPr id="8" name="Picture 7" descr="Screen Shot 2018-08-04 at 2.49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5" y="1424758"/>
            <a:ext cx="3998818" cy="34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06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 lot of Bad Charts out there</a:t>
            </a:r>
          </a:p>
          <a:p>
            <a:endParaRPr lang="en-US" dirty="0"/>
          </a:p>
          <a:p>
            <a:r>
              <a:rPr lang="en-US" dirty="0"/>
              <a:t>In fact, there’s a whole </a:t>
            </a:r>
            <a:r>
              <a:rPr lang="en-US" dirty="0" err="1"/>
              <a:t>Tumblr</a:t>
            </a:r>
            <a:r>
              <a:rPr lang="en-US" dirty="0"/>
              <a:t> blog full of them </a:t>
            </a:r>
            <a:r>
              <a:rPr lang="en-US" dirty="0">
                <a:hlinkClick r:id="rId2"/>
              </a:rPr>
              <a:t>http://viz.wtf/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Here are a few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542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p276ucqdll1sgh0voo1_12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43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tumblr_p1a0jnWSxU1sgh0voo1_12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95" y="1385793"/>
            <a:ext cx="8716210" cy="53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2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p3utcdJEdu1sgh0vo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1600200"/>
            <a:ext cx="8609264" cy="49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4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or71yl5QIP1sgh0vo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26" y="1704227"/>
            <a:ext cx="6202948" cy="45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14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one of my favorites</a:t>
            </a:r>
          </a:p>
        </p:txBody>
      </p:sp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94" y="1506369"/>
            <a:ext cx="4171606" cy="4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8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it’s not just my favorite </a:t>
            </a:r>
            <a:r>
              <a:rPr lang="mr-IN" dirty="0"/>
              <a:t>–</a:t>
            </a:r>
            <a:r>
              <a:rPr lang="en-US" dirty="0"/>
              <a:t> people </a:t>
            </a:r>
            <a:r>
              <a:rPr lang="en-US" i="1" dirty="0"/>
              <a:t>love </a:t>
            </a:r>
            <a:r>
              <a:rPr lang="en-US" dirty="0"/>
              <a:t>this map</a:t>
            </a:r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7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it’s a lie</a:t>
            </a:r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  <p:pic>
        <p:nvPicPr>
          <p:cNvPr id="6" name="Picture 5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6" y="3345531"/>
            <a:ext cx="2780632" cy="2780632"/>
          </a:xfrm>
          <a:prstGeom prst="rect">
            <a:avLst/>
          </a:prstGeom>
        </p:spPr>
      </p:pic>
      <p:pic>
        <p:nvPicPr>
          <p:cNvPr id="7" name="Picture 6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33958" y="3345531"/>
            <a:ext cx="2542674" cy="27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8-04 at 3.18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479" y="-42910"/>
            <a:ext cx="10510958" cy="7181638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5474" y="23367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Distributed votes by population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239069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8-04 at 3.18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" y="0"/>
            <a:ext cx="9677400" cy="7052356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6211" y="46094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Difference in votes, with pop.</a:t>
            </a:r>
          </a:p>
        </p:txBody>
      </p:sp>
      <p:sp>
        <p:nvSpPr>
          <p:cNvPr id="8" name="Rectangle 7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3721413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8-04 at 3.1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603"/>
            <a:ext cx="9144000" cy="7244603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0736" y="23367"/>
            <a:ext cx="7018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3D population vs. winner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2488778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0E3D-3E02-6041-A1E1-3A0CA39C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EC602-26EF-2147-A59A-1CC788ACA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3.14.23 PM.png">
            <a:extLst>
              <a:ext uri="{FF2B5EF4-FFF2-40B4-BE49-F238E27FC236}">
                <a16:creationId xmlns:a16="http://schemas.microsoft.com/office/drawing/2014/main" id="{D5C5E549-8D5C-6A4D-A2C4-85998EF34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94" y="1506369"/>
            <a:ext cx="4171606" cy="4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4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a </a:t>
            </a:r>
            <a:r>
              <a:rPr lang="en-US" dirty="0" err="1"/>
              <a:t>chartmaker</a:t>
            </a:r>
            <a:r>
              <a:rPr lang="en-US" dirty="0"/>
              <a:t>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Data</a:t>
            </a:r>
            <a:r>
              <a:rPr lang="en-US" dirty="0"/>
              <a:t>: Make sure readers can accurately understand the data in the form you present it in</a:t>
            </a:r>
          </a:p>
          <a:p>
            <a:r>
              <a:rPr lang="en-US" b="1" dirty="0"/>
              <a:t>Story</a:t>
            </a:r>
            <a:r>
              <a:rPr lang="en-US" dirty="0"/>
              <a:t>: Choose an interesting angle of the data to visualize</a:t>
            </a:r>
          </a:p>
          <a:p>
            <a:r>
              <a:rPr lang="en-US" b="1" dirty="0"/>
              <a:t>Function</a:t>
            </a:r>
            <a:r>
              <a:rPr lang="en-US" dirty="0"/>
              <a:t>: Think about why/how your visualization would be useful to your readers, and ensure it does that</a:t>
            </a:r>
          </a:p>
          <a:p>
            <a:r>
              <a:rPr lang="en-US" b="1" dirty="0"/>
              <a:t>Design</a:t>
            </a:r>
            <a:r>
              <a:rPr lang="en-US" dirty="0"/>
              <a:t>: Keep it simple, stupid.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225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0625-FF9A-D345-97CA-945590938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is more! (really)</a:t>
            </a:r>
          </a:p>
        </p:txBody>
      </p:sp>
      <p:pic>
        <p:nvPicPr>
          <p:cNvPr id="4" name="Online Media 3" descr="am8pPLy_460sv">
            <a:hlinkClick r:id="" action="ppaction://media"/>
            <a:extLst>
              <a:ext uri="{FF2B5EF4-FFF2-40B4-BE49-F238E27FC236}">
                <a16:creationId xmlns:a16="http://schemas.microsoft.com/office/drawing/2014/main" id="{CA57207B-E120-9142-BC8F-CD9D368529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6225" y="1600200"/>
            <a:ext cx="6051550" cy="4525963"/>
          </a:xfrm>
        </p:spPr>
      </p:pic>
    </p:spTree>
    <p:extLst>
      <p:ext uri="{BB962C8B-B14F-4D97-AF65-F5344CB8AC3E}">
        <p14:creationId xmlns:p14="http://schemas.microsoft.com/office/powerpoint/2010/main" val="427724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D17B-2BA6-7B47-AFFF-73CB399B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for good measure</a:t>
            </a:r>
          </a:p>
        </p:txBody>
      </p:sp>
      <p:pic>
        <p:nvPicPr>
          <p:cNvPr id="4" name="Online Media 3" descr="Pie Chart Makeover: From a 3D Pie Chart into a Storytelling Bar Chart with Icons">
            <a:hlinkClick r:id="" action="ppaction://media"/>
            <a:extLst>
              <a:ext uri="{FF2B5EF4-FFF2-40B4-BE49-F238E27FC236}">
                <a16:creationId xmlns:a16="http://schemas.microsoft.com/office/drawing/2014/main" id="{D7697004-F4D5-B149-9484-E8A6C210510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49275" y="1600200"/>
            <a:ext cx="804545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7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critiques of Congress’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4.40.48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845"/>
            <a:ext cx="9144000" cy="50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73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11642" cy="45259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http://policyviz.com/wp-content/uploads/2018/08/PolicyViz-DataViz-Cheatsheet.pdf</a:t>
            </a:r>
            <a:r>
              <a:rPr lang="en-US" dirty="0"/>
              <a:t> </a:t>
            </a:r>
          </a:p>
        </p:txBody>
      </p:sp>
      <p:pic>
        <p:nvPicPr>
          <p:cNvPr id="4" name="Picture 3" descr="Screen Shot 2018-08-08 at 10.56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193" y="457200"/>
            <a:ext cx="4769175" cy="6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27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11642" cy="45259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http://policyviz.com/wp-content/uploads/2018/08/PolicyViz-DataViz-Cheatsheet.pdf</a:t>
            </a:r>
            <a:r>
              <a:rPr lang="en-US" dirty="0"/>
              <a:t> </a:t>
            </a:r>
          </a:p>
        </p:txBody>
      </p:sp>
      <p:pic>
        <p:nvPicPr>
          <p:cNvPr id="5" name="Picture 4" descr="Screen Shot 2018-08-08 at 10.57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1" y="0"/>
            <a:ext cx="5354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pairs, critique one of these </a:t>
            </a:r>
          </a:p>
        </p:txBody>
      </p:sp>
      <p:pic>
        <p:nvPicPr>
          <p:cNvPr id="4" name="Picture 3" descr="o-OBAMACARE-GRAPHIC-5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5" y="1515543"/>
            <a:ext cx="3088106" cy="1831193"/>
          </a:xfrm>
          <a:prstGeom prst="rect">
            <a:avLst/>
          </a:prstGeom>
        </p:spPr>
      </p:pic>
      <p:pic>
        <p:nvPicPr>
          <p:cNvPr id="6" name="Picture 5" descr="heres-the-cnnlike-3d-graphics-canadas-cbc-used-to-illustrate-mondays-national-election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06" y="1484682"/>
            <a:ext cx="2530734" cy="1683641"/>
          </a:xfrm>
          <a:prstGeom prst="rect">
            <a:avLst/>
          </a:prstGeom>
        </p:spPr>
      </p:pic>
      <p:pic>
        <p:nvPicPr>
          <p:cNvPr id="7" name="Picture 6" descr="Screen Shot 2018-08-04 at 4.13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36" y="4144218"/>
            <a:ext cx="2805402" cy="2014948"/>
          </a:xfrm>
          <a:prstGeom prst="rect">
            <a:avLst/>
          </a:prstGeom>
        </p:spPr>
      </p:pic>
      <p:pic>
        <p:nvPicPr>
          <p:cNvPr id="8" name="Picture 7" descr="Screen Shot 2018-08-04 at 4.16.5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06" y="3898602"/>
            <a:ext cx="2428931" cy="24289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8315" y="3331236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Fox News </a:t>
            </a:r>
            <a:r>
              <a:rPr lang="en-US" dirty="0" err="1"/>
              <a:t>Obamacare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20106" y="3284378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CBC parliament chart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736" y="6190025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World Government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20106" y="6247325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NBC U.S. race </a:t>
            </a:r>
            <a:r>
              <a:rPr lang="en-US" dirty="0" err="1"/>
              <a:t>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0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Easiest answer: print this out </a:t>
            </a:r>
          </a:p>
          <a:p>
            <a:r>
              <a:rPr lang="en-US" dirty="0">
                <a:hlinkClick r:id="rId2"/>
              </a:rPr>
              <a:t>https://github.com/ft-interactive/chart-doctor/blob/master/visual-vocabulary/Visual-vocabulary.pdf</a:t>
            </a:r>
            <a:r>
              <a:rPr lang="en-US" dirty="0"/>
              <a:t> </a:t>
            </a:r>
          </a:p>
        </p:txBody>
      </p:sp>
      <p:pic>
        <p:nvPicPr>
          <p:cNvPr id="5" name="Picture 4" descr="Screen Shot 2018-08-04 at 4.25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221" y="3519000"/>
            <a:ext cx="4665579" cy="327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1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8-04 at 4.2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28" y="1426416"/>
            <a:ext cx="2165472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78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31visualreport-immigration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9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78" y="1323474"/>
            <a:ext cx="2211154" cy="52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05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og_espn_democrats_republica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79" y="1761958"/>
            <a:ext cx="7874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67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36" y="1403683"/>
            <a:ext cx="3106131" cy="5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5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8-04 at 4.2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29" y="1669132"/>
            <a:ext cx="3935683" cy="50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69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4.2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05" y="1430421"/>
            <a:ext cx="2121722" cy="52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01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CEDB74-A16F-1049-976C-999DD1D26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56323"/>
            <a:ext cx="8229600" cy="3813717"/>
          </a:xfrm>
        </p:spPr>
      </p:pic>
    </p:spTree>
    <p:extLst>
      <p:ext uri="{BB962C8B-B14F-4D97-AF65-F5344CB8AC3E}">
        <p14:creationId xmlns:p14="http://schemas.microsoft.com/office/powerpoint/2010/main" val="87750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What is good data </a:t>
            </a:r>
            <a:r>
              <a:rPr lang="en-US" dirty="0" err="1"/>
              <a:t>viz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How to make data </a:t>
            </a:r>
            <a:r>
              <a:rPr lang="en-US" dirty="0" err="1"/>
              <a:t>viz</a:t>
            </a:r>
            <a:r>
              <a:rPr lang="en-US" dirty="0"/>
              <a:t> suck less</a:t>
            </a:r>
          </a:p>
          <a:p>
            <a:pPr>
              <a:buFontTx/>
              <a:buChar char="-"/>
            </a:pPr>
            <a:r>
              <a:rPr lang="en-US" dirty="0"/>
              <a:t>When to use different chart types</a:t>
            </a:r>
          </a:p>
          <a:p>
            <a:pPr>
              <a:buFontTx/>
              <a:buChar char="-"/>
            </a:pPr>
            <a:r>
              <a:rPr lang="en-US" dirty="0" err="1"/>
              <a:t>Datawrapper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Mapping tool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Quartz </a:t>
            </a:r>
            <a:r>
              <a:rPr lang="en-US" dirty="0" err="1"/>
              <a:t>Chartbuilder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Classroom survey -&gt; Excel -&gt; </a:t>
            </a:r>
            <a:r>
              <a:rPr lang="en-US" dirty="0" err="1"/>
              <a:t>Datawrapper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18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data </a:t>
            </a:r>
            <a:r>
              <a:rPr lang="en-US" dirty="0" err="1"/>
              <a:t>viz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79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data </a:t>
            </a:r>
            <a:r>
              <a:rPr lang="en-US" dirty="0" err="1"/>
              <a:t>viz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http://graphics.wsj.com/infectious-diseases-and-vaccines/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https://www.washingtonpost.com/graphics/national/mapping-the-2017-eclipse/?utm_term=.58658a0b34c2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https://xkcd.com/1732/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6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552_What-Makes-a-Good-Infoviz-frame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60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1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Reliable data</a:t>
            </a:r>
          </a:p>
          <a:p>
            <a:r>
              <a:rPr lang="en-US" dirty="0"/>
              <a:t>We’ve covered this extensively, but it becomes even more important in data </a:t>
            </a:r>
            <a:r>
              <a:rPr lang="en-US" dirty="0" err="1"/>
              <a:t>viz</a:t>
            </a:r>
            <a:endParaRPr lang="en-US" dirty="0"/>
          </a:p>
          <a:p>
            <a:pPr lvl="1"/>
            <a:r>
              <a:rPr lang="en-US" dirty="0"/>
              <a:t>People </a:t>
            </a:r>
            <a:r>
              <a:rPr lang="en-US" i="1" dirty="0"/>
              <a:t>trust </a:t>
            </a:r>
            <a:r>
              <a:rPr lang="en-US" dirty="0"/>
              <a:t>charts </a:t>
            </a:r>
            <a:r>
              <a:rPr lang="mr-IN" dirty="0"/>
              <a:t>–</a:t>
            </a:r>
            <a:r>
              <a:rPr lang="en-US" dirty="0"/>
              <a:t> don’t lie with them.</a:t>
            </a:r>
          </a:p>
          <a:p>
            <a:r>
              <a:rPr lang="en-US" dirty="0"/>
              <a:t>More on this later</a:t>
            </a:r>
          </a:p>
        </p:txBody>
      </p:sp>
    </p:spTree>
    <p:extLst>
      <p:ext uri="{BB962C8B-B14F-4D97-AF65-F5344CB8AC3E}">
        <p14:creationId xmlns:p14="http://schemas.microsoft.com/office/powerpoint/2010/main" val="3335654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 a story  </a:t>
            </a:r>
          </a:p>
          <a:p>
            <a:r>
              <a:rPr lang="en-US" dirty="0"/>
              <a:t>Find meaning</a:t>
            </a:r>
          </a:p>
        </p:txBody>
      </p:sp>
      <p:pic>
        <p:nvPicPr>
          <p:cNvPr id="5" name="Picture 4" descr="Screen Shot 2018-08-04 at 2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94" y="1443370"/>
            <a:ext cx="5265746" cy="5414629"/>
          </a:xfrm>
          <a:prstGeom prst="rect">
            <a:avLst/>
          </a:prstGeom>
        </p:spPr>
      </p:pic>
      <p:pic>
        <p:nvPicPr>
          <p:cNvPr id="6" name="Picture 5" descr="Screen Shot 2018-08-04 at 2.1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95578"/>
            <a:ext cx="2686920" cy="22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20778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37523</TotalTime>
  <Words>517</Words>
  <Application>Microsoft Macintosh PowerPoint</Application>
  <PresentationFormat>On-screen Show (4:3)</PresentationFormat>
  <Paragraphs>89</Paragraphs>
  <Slides>40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Corbel</vt:lpstr>
      <vt:lpstr>Twilight</vt:lpstr>
      <vt:lpstr>Visualizing data</vt:lpstr>
      <vt:lpstr>Data stories?</vt:lpstr>
      <vt:lpstr>Steps to a data story</vt:lpstr>
      <vt:lpstr>Agenda</vt:lpstr>
      <vt:lpstr>Favorite data viz examples</vt:lpstr>
      <vt:lpstr>Favorite data viz examples</vt:lpstr>
      <vt:lpstr>PowerPoint Presentation</vt:lpstr>
      <vt:lpstr>What Makes a Good Viz?</vt:lpstr>
      <vt:lpstr>What Makes a Good Viz?</vt:lpstr>
      <vt:lpstr>What Makes a Good Viz?</vt:lpstr>
      <vt:lpstr>What Makes a Good Viz?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PowerPoint Presentation</vt:lpstr>
      <vt:lpstr>PowerPoint Presentation</vt:lpstr>
      <vt:lpstr>PowerPoint Presentation</vt:lpstr>
      <vt:lpstr>PowerPoint Presentation</vt:lpstr>
      <vt:lpstr>So what’s a chartmaker to do?</vt:lpstr>
      <vt:lpstr>Less is more! (really)</vt:lpstr>
      <vt:lpstr>One more for good measure</vt:lpstr>
      <vt:lpstr>My critiques of Congress’ charts</vt:lpstr>
      <vt:lpstr>More Tips</vt:lpstr>
      <vt:lpstr>More Tips</vt:lpstr>
      <vt:lpstr>In pairs, critique one of these 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Quartz Chartbuilder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208</cp:revision>
  <dcterms:created xsi:type="dcterms:W3CDTF">2018-07-03T20:07:00Z</dcterms:created>
  <dcterms:modified xsi:type="dcterms:W3CDTF">2019-05-27T21:06:51Z</dcterms:modified>
</cp:coreProperties>
</file>